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9.jpg" ContentType="image/pn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15"/>
  </p:notesMasterIdLst>
  <p:sldIdLst>
    <p:sldId id="256" r:id="rId2"/>
    <p:sldId id="257" r:id="rId3"/>
    <p:sldId id="289" r:id="rId4"/>
    <p:sldId id="290" r:id="rId5"/>
    <p:sldId id="259" r:id="rId6"/>
    <p:sldId id="286" r:id="rId7"/>
    <p:sldId id="291" r:id="rId8"/>
    <p:sldId id="288" r:id="rId9"/>
    <p:sldId id="292" r:id="rId10"/>
    <p:sldId id="287" r:id="rId11"/>
    <p:sldId id="295" r:id="rId12"/>
    <p:sldId id="293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1"/>
    <a:srgbClr val="FFD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654" autoAdjust="0"/>
  </p:normalViewPr>
  <p:slideViewPr>
    <p:cSldViewPr snapToGrid="0">
      <p:cViewPr varScale="1">
        <p:scale>
          <a:sx n="73" d="100"/>
          <a:sy n="73" d="100"/>
        </p:scale>
        <p:origin x="998" y="62"/>
      </p:cViewPr>
      <p:guideLst/>
    </p:cSldViewPr>
  </p:slideViewPr>
  <p:notesTextViewPr>
    <p:cViewPr>
      <p:scale>
        <a:sx n="1" d="1"/>
        <a:sy n="1" d="1"/>
      </p:scale>
      <p:origin x="0" y="-39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572CB-FFC8-4BD7-AE43-D95D506759FF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89E5A-8AF0-41AB-872F-6EF5ED377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Sederhananya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input,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diteruskan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neural network yang hamper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normal CNN, dan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dihasilkan</a:t>
            </a:r>
            <a:r>
              <a:rPr lang="en-US" dirty="0"/>
              <a:t> vector </a:t>
            </a:r>
            <a:r>
              <a:rPr lang="en-US" dirty="0" err="1"/>
              <a:t>dari</a:t>
            </a:r>
            <a:r>
              <a:rPr lang="en-US" dirty="0"/>
              <a:t> bounding box dan </a:t>
            </a:r>
            <a:r>
              <a:rPr lang="en-US" dirty="0" err="1"/>
              <a:t>nilai</a:t>
            </a:r>
            <a:r>
              <a:rPr lang="en-US" dirty="0"/>
              <a:t> class </a:t>
            </a:r>
            <a:r>
              <a:rPr lang="en-US" dirty="0" err="1"/>
              <a:t>predicition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24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tengah</a:t>
            </a:r>
            <a:r>
              <a:rPr lang="en-US" dirty="0"/>
              <a:t> bounding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en-US" dirty="0" err="1"/>
              <a:t>w,h</a:t>
            </a:r>
            <a:r>
              <a:rPr lang="en-US" dirty="0"/>
              <a:t>)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lebar</a:t>
            </a:r>
            <a:r>
              <a:rPr lang="en-US" dirty="0"/>
              <a:t> dan </a:t>
            </a:r>
            <a:r>
              <a:rPr lang="en-US" dirty="0" err="1"/>
              <a:t>tinggi</a:t>
            </a:r>
            <a:r>
              <a:rPr lang="en-US" dirty="0"/>
              <a:t> bounding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Confidence score </a:t>
            </a:r>
            <a:r>
              <a:rPr lang="en-US" dirty="0" err="1"/>
              <a:t>bergantung</a:t>
            </a:r>
            <a:r>
              <a:rPr lang="en-US" dirty="0"/>
              <a:t> pada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IoU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bounding box </a:t>
            </a:r>
            <a:r>
              <a:rPr lang="en-US" dirty="0" err="1"/>
              <a:t>dengan</a:t>
            </a:r>
            <a:r>
              <a:rPr lang="en-US" dirty="0"/>
              <a:t> ground truth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0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inary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ject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merujuk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sekelompok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piksel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terhubung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dimaksud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merepresntasikan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tertentu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dideteksi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 binary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kecil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dianggap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noise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Kenapa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swap?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BGR yang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 value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RGB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substraction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memperbaiki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kualitas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mengurangi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penchayaan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berlebih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Optionally resizes and crops </a:t>
            </a:r>
            <a:r>
              <a:rPr lang="en-US" dirty="0"/>
              <a:t>image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center, subtract </a:t>
            </a:r>
            <a:r>
              <a:rPr lang="en-US" dirty="0"/>
              <a:t>mean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values, scales values by </a:t>
            </a:r>
            <a:r>
              <a:rPr lang="en-US" dirty="0" err="1"/>
              <a:t>scalefactor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swap Blue and Red channels.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7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89E5A-8AF0-41AB-872F-6EF5ED3770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89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119D-5693-4C2E-BA7B-DC2D0459D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3917E-847D-40F0-A969-847E15586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DAC8D-ED81-498E-9615-014B9A0D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D0000-9A61-4C45-BD18-D5561055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8ECB0-6D9C-4BFF-9352-CCA3F3EB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2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76FE-AFF3-464E-B5AE-AC9571F3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D8564-0740-4968-9083-B7F001AE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975D-E470-4014-AE9A-652DC617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F3D35-8142-4324-90FA-A5930557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176B-F99C-480C-85BF-03491807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9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C95CC-8A03-4722-8F45-32F4BA7DB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79F19-7CDC-4636-ABFA-7C56D5516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059D0-0C29-4DB0-A3B7-672C2F48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7067D-8765-44EC-BA46-76B20C59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28E0-12F7-4021-B425-8EC43B77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6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81CD-8B8A-4D10-A0FC-807D752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18FAD-0EB7-4381-B04A-ADAA6D11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27A5F-322D-48B7-A54E-3944D003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EC387-6495-45CB-9D0F-9C6B3F08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7FE11-9BC7-4B57-973D-582CB78E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3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34F5-2CED-4841-A355-C2CD9958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33AE2-3E94-47EE-8D04-0CB1401EE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0AAAD-F60A-4F17-BE11-528F40F6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75C7C-BA43-42DB-B648-1AA91B36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D1648-16C8-42CA-90F6-A5EB4159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6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13F2-80B4-4B98-91DF-F1E258D0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24809-B52D-495D-A9DE-065D9C0B7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8E972-9672-4CD3-AC21-CC930053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D2806-0DA1-4A4B-9674-20AFD404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77924-2B19-41F5-9902-E79D3644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535AD-2408-4A10-A72E-0E382CD1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0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3D38-F684-4D74-9E50-7E93AF4E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4B713-88D7-4D95-8DBB-241FEC39F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C1D41-FB3C-4556-A3D5-44A60CA5D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ECA07F-C7D9-4451-A03E-0CA0F52A7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BB1CA-E0EE-4087-AFA0-C1B82DA30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0B07D-3EA0-4ACF-A820-6B3369AD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6145E8-D566-4D75-82BB-80CF28E0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7E3B0-F491-4F51-B61F-3E8DCDE3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52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1CB2-F419-4434-A281-4EB7F5A5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BE956-966B-4147-82E2-D74B75CE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01977-163B-4666-9D01-9D7545E3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1DD7E-BE92-4A5A-9FCE-57776976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79B725-6FED-45BD-ADF2-61376FC0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B4005-5B27-40AE-8F57-9B8EF382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F7523-9FA4-4150-B10D-809AF256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5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0718-8A86-4E78-8773-97070B89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1DC98-DBB5-4A3B-87F1-D91DCC2B5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1C560-41D6-47AA-9BB3-CFF69A80F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F80E1-5B8A-4F5F-9D56-FCC3B7B7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3FE19-8EB4-4831-9394-DF81AA20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6561B-A267-4386-9D94-7E63BAE6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6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461C-CD6D-49C1-BA81-0E3A6351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2E765-A1DD-4F1B-BBEF-C13514912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A548C-2BE6-40C4-9BD8-6EE53BE8F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20E7F-D5C6-4AB0-B4B4-0FC96ACB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9C98A-5A77-498C-975C-50B7CB76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99D31-3CEA-493C-AB31-E9218BD4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1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19C6D-5C5D-47B7-9DA5-69B43866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D71E2-4293-4A4C-9EC3-7AA9C48FC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637DF-6C69-4D67-B24C-CDD97DE1A0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83D8-843E-416C-8EC5-F38E94A33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FB1A3-65F7-48B4-BEA1-DF3312A43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2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jpg"/><Relationship Id="rId18" Type="http://schemas.openxmlformats.org/officeDocument/2006/relationships/image" Target="../media/image3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17" Type="http://schemas.openxmlformats.org/officeDocument/2006/relationships/image" Target="../media/image36.jpg"/><Relationship Id="rId2" Type="http://schemas.openxmlformats.org/officeDocument/2006/relationships/image" Target="../media/image1.png"/><Relationship Id="rId16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5" Type="http://schemas.openxmlformats.org/officeDocument/2006/relationships/image" Target="../media/image3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Relationship Id="rId1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E03412-26A6-4658-90B4-B72434ECEC4F}"/>
              </a:ext>
            </a:extLst>
          </p:cNvPr>
          <p:cNvSpPr/>
          <p:nvPr/>
        </p:nvSpPr>
        <p:spPr>
          <a:xfrm>
            <a:off x="304539" y="1953584"/>
            <a:ext cx="115829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DETEKSI DAN PERHITUNGAN JUMLAH LARVA KEPITING RAJUNGAN DENGAN METODE </a:t>
            </a:r>
            <a:r>
              <a:rPr lang="en-US" sz="3200" i="1" dirty="0"/>
              <a:t>OBJECT DETECTION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DA39AE-2687-4034-B51E-211392AB6539}"/>
              </a:ext>
            </a:extLst>
          </p:cNvPr>
          <p:cNvSpPr/>
          <p:nvPr/>
        </p:nvSpPr>
        <p:spPr>
          <a:xfrm>
            <a:off x="2775379" y="562901"/>
            <a:ext cx="6641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SEMINAR TUTUP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A095E-F09E-45A4-9209-7E8731A9E428}"/>
              </a:ext>
            </a:extLst>
          </p:cNvPr>
          <p:cNvSpPr/>
          <p:nvPr/>
        </p:nvSpPr>
        <p:spPr>
          <a:xfrm>
            <a:off x="3166733" y="533874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err="1"/>
              <a:t>Departemen</a:t>
            </a:r>
            <a:r>
              <a:rPr lang="en-US" sz="2400" dirty="0"/>
              <a:t> Teknik </a:t>
            </a:r>
            <a:r>
              <a:rPr lang="en-US" sz="2400" dirty="0" err="1"/>
              <a:t>Informatika</a:t>
            </a:r>
            <a:endParaRPr lang="en-US" sz="2400" dirty="0"/>
          </a:p>
          <a:p>
            <a:pPr algn="ctr"/>
            <a:r>
              <a:rPr lang="en-US" sz="2400" dirty="0" err="1"/>
              <a:t>Fakultas</a:t>
            </a:r>
            <a:r>
              <a:rPr lang="en-US" sz="2400" dirty="0"/>
              <a:t> Teknik</a:t>
            </a:r>
          </a:p>
          <a:p>
            <a:pPr algn="ctr"/>
            <a:r>
              <a:rPr lang="en-US" sz="2400" dirty="0" err="1"/>
              <a:t>Universitas</a:t>
            </a:r>
            <a:r>
              <a:rPr lang="en-US" sz="2400" dirty="0"/>
              <a:t> </a:t>
            </a:r>
            <a:r>
              <a:rPr lang="en-US" sz="2400" dirty="0" err="1"/>
              <a:t>Hasanuddin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943339-57B5-44FF-9175-BCF5EF9FC007}"/>
              </a:ext>
            </a:extLst>
          </p:cNvPr>
          <p:cNvSpPr/>
          <p:nvPr/>
        </p:nvSpPr>
        <p:spPr>
          <a:xfrm>
            <a:off x="4559538" y="3473998"/>
            <a:ext cx="3310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Disusun</a:t>
            </a:r>
            <a:r>
              <a:rPr lang="en-US" sz="2000" dirty="0"/>
              <a:t> oleh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15BCC3-2966-49CF-AB51-21F308B5536D}"/>
              </a:ext>
            </a:extLst>
          </p:cNvPr>
          <p:cNvSpPr/>
          <p:nvPr/>
        </p:nvSpPr>
        <p:spPr>
          <a:xfrm>
            <a:off x="3048000" y="422372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Muh</a:t>
            </a:r>
            <a:r>
              <a:rPr lang="en-US" sz="2800" dirty="0">
                <a:latin typeface="Arial Black" panose="020B0A04020102020204" pitchFamily="34" charset="0"/>
              </a:rPr>
              <a:t>. Arief </a:t>
            </a:r>
            <a:r>
              <a:rPr lang="en-US" sz="2800" dirty="0" err="1">
                <a:latin typeface="Arial Black" panose="020B0A04020102020204" pitchFamily="34" charset="0"/>
              </a:rPr>
              <a:t>wicaksono</a:t>
            </a:r>
            <a:endParaRPr lang="en-US" sz="2800" dirty="0">
              <a:latin typeface="Arial Black" panose="020B0A04020102020204" pitchFamily="34" charset="0"/>
            </a:endParaRP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D42115302</a:t>
            </a:r>
          </a:p>
        </p:txBody>
      </p:sp>
    </p:spTree>
    <p:extLst>
      <p:ext uri="{BB962C8B-B14F-4D97-AF65-F5344CB8AC3E}">
        <p14:creationId xmlns:p14="http://schemas.microsoft.com/office/powerpoint/2010/main" val="1388961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0B4E8799-53BC-4DAA-99D5-FD94A68B72DD}"/>
              </a:ext>
            </a:extLst>
          </p:cNvPr>
          <p:cNvSpPr/>
          <p:nvPr/>
        </p:nvSpPr>
        <p:spPr>
          <a:xfrm flipH="1" flipV="1">
            <a:off x="7701280" y="311631"/>
            <a:ext cx="449072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026170"/>
              <a:gd name="connsiteY0" fmla="*/ 0 h 694944"/>
              <a:gd name="connsiteX1" fmla="*/ 6026170 w 6026170"/>
              <a:gd name="connsiteY1" fmla="*/ 23881 h 694944"/>
              <a:gd name="connsiteX2" fmla="*/ 5431536 w 6026170"/>
              <a:gd name="connsiteY2" fmla="*/ 685800 h 694944"/>
              <a:gd name="connsiteX3" fmla="*/ 0 w 6026170"/>
              <a:gd name="connsiteY3" fmla="*/ 694944 h 694944"/>
              <a:gd name="connsiteX4" fmla="*/ 0 w 6026170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6170" h="694944">
                <a:moveTo>
                  <a:pt x="0" y="0"/>
                </a:moveTo>
                <a:lnTo>
                  <a:pt x="6026170" y="23881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029956" y="355006"/>
            <a:ext cx="41215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YOLO Experiment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EA0FC-2CDE-45FD-9526-B9383303A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7" y="2101426"/>
            <a:ext cx="2651760" cy="1767840"/>
          </a:xfrm>
          <a:prstGeom prst="rect">
            <a:avLst/>
          </a:prstGeom>
        </p:spPr>
      </p:pic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25D741FA-8EBA-4067-82F0-8C30D81BC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590524"/>
              </p:ext>
            </p:extLst>
          </p:nvPr>
        </p:nvGraphicFramePr>
        <p:xfrm>
          <a:off x="2942936" y="1602173"/>
          <a:ext cx="263144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440">
                  <a:extLst>
                    <a:ext uri="{9D8B030D-6E8A-4147-A177-3AD203B41FA5}">
                      <a16:colId xmlns:a16="http://schemas.microsoft.com/office/drawing/2014/main" val="183642522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619097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Nilai Confidence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Larva yang </a:t>
                      </a:r>
                      <a:r>
                        <a:rPr lang="en-US" dirty="0" err="1"/>
                        <a:t>Tedeteksi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2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1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665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44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27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50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5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7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8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2797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40E26CFF-94EA-4D2F-80A6-959FC32A9E21}"/>
              </a:ext>
            </a:extLst>
          </p:cNvPr>
          <p:cNvSpPr/>
          <p:nvPr/>
        </p:nvSpPr>
        <p:spPr>
          <a:xfrm>
            <a:off x="707443" y="3869266"/>
            <a:ext cx="16604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 Larva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52A6EB-9FFA-438C-BEC4-DCD35E708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1974"/>
            <a:ext cx="2837688" cy="1891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DA6C29-11AE-4AAC-AD38-66AB49B95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11" y="1241974"/>
            <a:ext cx="2839212" cy="18928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CDF7E1-60F3-4B31-9B79-3D4A8BAE6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33766"/>
            <a:ext cx="2839212" cy="18928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D3A2F3-0D2E-4EE5-9FC6-0AF96C6F46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11" y="3133766"/>
            <a:ext cx="2839212" cy="18928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548E34-55E1-4CA5-AB4A-4473FE3E6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25558"/>
            <a:ext cx="2839212" cy="18928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368402-11C5-429D-A6D4-3F63D92A53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63" y="5025558"/>
            <a:ext cx="2839212" cy="18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0B4E8799-53BC-4DAA-99D5-FD94A68B72DD}"/>
              </a:ext>
            </a:extLst>
          </p:cNvPr>
          <p:cNvSpPr/>
          <p:nvPr/>
        </p:nvSpPr>
        <p:spPr>
          <a:xfrm flipH="1" flipV="1">
            <a:off x="7701280" y="311631"/>
            <a:ext cx="449072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026170"/>
              <a:gd name="connsiteY0" fmla="*/ 0 h 694944"/>
              <a:gd name="connsiteX1" fmla="*/ 6026170 w 6026170"/>
              <a:gd name="connsiteY1" fmla="*/ 23881 h 694944"/>
              <a:gd name="connsiteX2" fmla="*/ 5431536 w 6026170"/>
              <a:gd name="connsiteY2" fmla="*/ 685800 h 694944"/>
              <a:gd name="connsiteX3" fmla="*/ 0 w 6026170"/>
              <a:gd name="connsiteY3" fmla="*/ 694944 h 694944"/>
              <a:gd name="connsiteX4" fmla="*/ 0 w 6026170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6170" h="694944">
                <a:moveTo>
                  <a:pt x="0" y="0"/>
                </a:moveTo>
                <a:lnTo>
                  <a:pt x="6026170" y="23881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029956" y="355006"/>
            <a:ext cx="41215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YOLO Experiment</a:t>
            </a: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25D741FA-8EBA-4067-82F0-8C30D81BC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94979"/>
              </p:ext>
            </p:extLst>
          </p:nvPr>
        </p:nvGraphicFramePr>
        <p:xfrm>
          <a:off x="120337" y="2575337"/>
          <a:ext cx="399230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48">
                  <a:extLst>
                    <a:ext uri="{9D8B030D-6E8A-4147-A177-3AD203B41FA5}">
                      <a16:colId xmlns:a16="http://schemas.microsoft.com/office/drawing/2014/main" val="1836425224"/>
                    </a:ext>
                  </a:extLst>
                </a:gridCol>
                <a:gridCol w="1299579">
                  <a:extLst>
                    <a:ext uri="{9D8B030D-6E8A-4147-A177-3AD203B41FA5}">
                      <a16:colId xmlns:a16="http://schemas.microsoft.com/office/drawing/2014/main" val="619097842"/>
                    </a:ext>
                  </a:extLst>
                </a:gridCol>
                <a:gridCol w="1299579">
                  <a:extLst>
                    <a:ext uri="{9D8B030D-6E8A-4147-A177-3AD203B41FA5}">
                      <a16:colId xmlns:a16="http://schemas.microsoft.com/office/drawing/2014/main" val="940317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Larva </a:t>
                      </a:r>
                      <a:r>
                        <a:rPr lang="en-US" dirty="0" err="1"/>
                        <a:t>Sebenarnya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Larva yang </a:t>
                      </a:r>
                      <a:r>
                        <a:rPr lang="en-US" dirty="0" err="1"/>
                        <a:t>Tedeteksi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2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 Larva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Larva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1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 Larva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665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 Larva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 Larva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44587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1099826-7C0A-44CA-B711-349A46A6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38" y="3808071"/>
            <a:ext cx="3003804" cy="2002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8FBB4-60EC-4002-9F3F-5430A7042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76" y="3808071"/>
            <a:ext cx="4005072" cy="20025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48BFB5-434A-467D-A9AC-2C04EAB45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08" y="1634521"/>
            <a:ext cx="3560064" cy="2002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333A4C-5637-406C-9DCA-5D6C8BEF0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15" y="1634863"/>
            <a:ext cx="3559455" cy="20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0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0B4E8799-53BC-4DAA-99D5-FD94A68B72DD}"/>
              </a:ext>
            </a:extLst>
          </p:cNvPr>
          <p:cNvSpPr/>
          <p:nvPr/>
        </p:nvSpPr>
        <p:spPr>
          <a:xfrm flipH="1" flipV="1">
            <a:off x="7701280" y="311631"/>
            <a:ext cx="449072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026170"/>
              <a:gd name="connsiteY0" fmla="*/ 0 h 694944"/>
              <a:gd name="connsiteX1" fmla="*/ 6026170 w 6026170"/>
              <a:gd name="connsiteY1" fmla="*/ 23881 h 694944"/>
              <a:gd name="connsiteX2" fmla="*/ 5431536 w 6026170"/>
              <a:gd name="connsiteY2" fmla="*/ 685800 h 694944"/>
              <a:gd name="connsiteX3" fmla="*/ 0 w 6026170"/>
              <a:gd name="connsiteY3" fmla="*/ 694944 h 694944"/>
              <a:gd name="connsiteX4" fmla="*/ 0 w 6026170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6170" h="694944">
                <a:moveTo>
                  <a:pt x="0" y="0"/>
                </a:moveTo>
                <a:lnTo>
                  <a:pt x="6026170" y="23881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029956" y="355006"/>
            <a:ext cx="41215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YOLO Experiment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690928-E2B9-46CD-8B1F-B9D4CD273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2" y="1512085"/>
            <a:ext cx="1804943" cy="1287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DE3C6D-E217-4DB7-858D-E83CA44B6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7" y="2835126"/>
            <a:ext cx="1933956" cy="12893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84DAD8-94E2-4298-A848-FA9EEB0A3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49" y="2877469"/>
            <a:ext cx="1799029" cy="12893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6F3445-6DCE-4228-B44B-35E61A8B7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97" y="1545822"/>
            <a:ext cx="1719072" cy="12893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B8CE12-9D5A-4FD1-8A31-A9B310910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0" y="4165247"/>
            <a:ext cx="2001210" cy="12893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FCA95F-79F7-4D58-85BD-F63C48AB8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0" y="5489318"/>
            <a:ext cx="1936983" cy="12893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24414BE-BC2D-4695-892A-8A828E8E05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16" y="4172200"/>
            <a:ext cx="1875893" cy="12893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88031CE-2D86-4E67-9E64-47C834E4C7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55" y="5489318"/>
            <a:ext cx="2087613" cy="12893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08C81AA-FB10-4ACF-A8BA-12ACEF2F0E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11" y="2835126"/>
            <a:ext cx="1933956" cy="128930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FC84A85-64DF-4133-9947-AE0890285E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90" y="2882896"/>
            <a:ext cx="1799029" cy="128930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5A9230-7775-4586-A4B5-C971A0F052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90" y="1545822"/>
            <a:ext cx="1719072" cy="128930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2CA91B-8838-44D2-BBB8-AF62DA6D59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11" y="4158167"/>
            <a:ext cx="2001937" cy="128930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E414086-27A9-4C87-9AFA-03FC15B91C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39" y="5489318"/>
            <a:ext cx="1938283" cy="128930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C3419A-07F3-4805-9D67-5562F360E0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48" y="4200014"/>
            <a:ext cx="1876512" cy="1289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DB7EF79-7688-4888-88A4-E81F9AF86F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794" y="5517132"/>
            <a:ext cx="2093223" cy="128930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48FFC32-9910-4C63-BC48-78A126C738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76" y="1512085"/>
            <a:ext cx="1805026" cy="1289304"/>
          </a:xfrm>
          <a:prstGeom prst="rect">
            <a:avLst/>
          </a:prstGeom>
        </p:spPr>
      </p:pic>
      <p:sp>
        <p:nvSpPr>
          <p:cNvPr id="61" name="Arrow: Right 60">
            <a:extLst>
              <a:ext uri="{FF2B5EF4-FFF2-40B4-BE49-F238E27FC236}">
                <a16:creationId xmlns:a16="http://schemas.microsoft.com/office/drawing/2014/main" id="{E97F01AA-8CFE-4CED-9AA7-55C03CC7E020}"/>
              </a:ext>
            </a:extLst>
          </p:cNvPr>
          <p:cNvSpPr/>
          <p:nvPr/>
        </p:nvSpPr>
        <p:spPr>
          <a:xfrm>
            <a:off x="2211748" y="1808480"/>
            <a:ext cx="114105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42D94266-0D1C-4151-B78C-F83B437D1567}"/>
              </a:ext>
            </a:extLst>
          </p:cNvPr>
          <p:cNvSpPr/>
          <p:nvPr/>
        </p:nvSpPr>
        <p:spPr>
          <a:xfrm>
            <a:off x="2211748" y="3048000"/>
            <a:ext cx="114105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03E3E49-8037-4934-A86E-2B219A2A1F53}"/>
              </a:ext>
            </a:extLst>
          </p:cNvPr>
          <p:cNvSpPr/>
          <p:nvPr/>
        </p:nvSpPr>
        <p:spPr>
          <a:xfrm>
            <a:off x="2211748" y="4421819"/>
            <a:ext cx="114105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846AB169-DB8F-4DE6-B37C-B4C2F9B2485C}"/>
              </a:ext>
            </a:extLst>
          </p:cNvPr>
          <p:cNvSpPr/>
          <p:nvPr/>
        </p:nvSpPr>
        <p:spPr>
          <a:xfrm>
            <a:off x="2211748" y="5795638"/>
            <a:ext cx="114105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48F93A33-98C0-46A1-A868-A23098B949E6}"/>
              </a:ext>
            </a:extLst>
          </p:cNvPr>
          <p:cNvSpPr/>
          <p:nvPr/>
        </p:nvSpPr>
        <p:spPr>
          <a:xfrm>
            <a:off x="8452134" y="2005745"/>
            <a:ext cx="114105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D334390-B792-4E96-9834-E2B63AC2AAAE}"/>
              </a:ext>
            </a:extLst>
          </p:cNvPr>
          <p:cNvSpPr/>
          <p:nvPr/>
        </p:nvSpPr>
        <p:spPr>
          <a:xfrm>
            <a:off x="8452134" y="3245265"/>
            <a:ext cx="114105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509B96F-DA6B-4E17-A365-308FAF6F41E8}"/>
              </a:ext>
            </a:extLst>
          </p:cNvPr>
          <p:cNvSpPr/>
          <p:nvPr/>
        </p:nvSpPr>
        <p:spPr>
          <a:xfrm>
            <a:off x="8452134" y="4619084"/>
            <a:ext cx="114105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7258C5DB-860E-4791-93EF-3628E6EE1BE7}"/>
              </a:ext>
            </a:extLst>
          </p:cNvPr>
          <p:cNvSpPr/>
          <p:nvPr/>
        </p:nvSpPr>
        <p:spPr>
          <a:xfrm>
            <a:off x="8452134" y="5992903"/>
            <a:ext cx="114105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10D4BE-48D8-4161-B512-01B3F97D42DC}"/>
              </a:ext>
            </a:extLst>
          </p:cNvPr>
          <p:cNvSpPr/>
          <p:nvPr/>
        </p:nvSpPr>
        <p:spPr>
          <a:xfrm>
            <a:off x="193363" y="1411339"/>
            <a:ext cx="19339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54B4A5A-11B1-4F4B-B1F5-1C07CC1B6579}"/>
              </a:ext>
            </a:extLst>
          </p:cNvPr>
          <p:cNvSpPr/>
          <p:nvPr/>
        </p:nvSpPr>
        <p:spPr>
          <a:xfrm>
            <a:off x="193363" y="2783213"/>
            <a:ext cx="19339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B8C0C7-4B8B-4ED2-A50B-958C381BEBCA}"/>
              </a:ext>
            </a:extLst>
          </p:cNvPr>
          <p:cNvSpPr/>
          <p:nvPr/>
        </p:nvSpPr>
        <p:spPr>
          <a:xfrm>
            <a:off x="193363" y="4164499"/>
            <a:ext cx="19339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0BFABB8-6FA6-4AF2-B161-25565839CCD0}"/>
              </a:ext>
            </a:extLst>
          </p:cNvPr>
          <p:cNvSpPr/>
          <p:nvPr/>
        </p:nvSpPr>
        <p:spPr>
          <a:xfrm>
            <a:off x="220142" y="5408128"/>
            <a:ext cx="19339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DF708F-03A1-4159-BF4A-34830E119FFF}"/>
              </a:ext>
            </a:extLst>
          </p:cNvPr>
          <p:cNvSpPr/>
          <p:nvPr/>
        </p:nvSpPr>
        <p:spPr>
          <a:xfrm>
            <a:off x="6204536" y="1426527"/>
            <a:ext cx="19339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A8CE67A-FB6F-4810-9F2F-C031CD1624F9}"/>
              </a:ext>
            </a:extLst>
          </p:cNvPr>
          <p:cNvSpPr/>
          <p:nvPr/>
        </p:nvSpPr>
        <p:spPr>
          <a:xfrm>
            <a:off x="6204536" y="2798401"/>
            <a:ext cx="19339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6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157999-D8CF-44B2-842A-52CE573680EC}"/>
              </a:ext>
            </a:extLst>
          </p:cNvPr>
          <p:cNvSpPr/>
          <p:nvPr/>
        </p:nvSpPr>
        <p:spPr>
          <a:xfrm>
            <a:off x="6204536" y="4179687"/>
            <a:ext cx="19339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A44A5EF-B5CC-420A-AF3C-881ED18DC646}"/>
              </a:ext>
            </a:extLst>
          </p:cNvPr>
          <p:cNvSpPr/>
          <p:nvPr/>
        </p:nvSpPr>
        <p:spPr>
          <a:xfrm>
            <a:off x="6231315" y="5423316"/>
            <a:ext cx="19339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Gambar 8</a:t>
            </a:r>
          </a:p>
        </p:txBody>
      </p:sp>
    </p:spTree>
    <p:extLst>
      <p:ext uri="{BB962C8B-B14F-4D97-AF65-F5344CB8AC3E}">
        <p14:creationId xmlns:p14="http://schemas.microsoft.com/office/powerpoint/2010/main" val="114270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8AAB1A-4744-4A15-876E-F3614B56FBCC}"/>
              </a:ext>
            </a:extLst>
          </p:cNvPr>
          <p:cNvGrpSpPr/>
          <p:nvPr/>
        </p:nvGrpSpPr>
        <p:grpSpPr>
          <a:xfrm>
            <a:off x="4095212" y="1115330"/>
            <a:ext cx="4001577" cy="1282429"/>
            <a:chOff x="1799785" y="1160958"/>
            <a:chExt cx="8592429" cy="886968"/>
          </a:xfrm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450F5D5A-3C6C-47E7-9EB4-39701CDE575A}"/>
                </a:ext>
              </a:extLst>
            </p:cNvPr>
            <p:cNvSpPr/>
            <p:nvPr/>
          </p:nvSpPr>
          <p:spPr>
            <a:xfrm flipH="1">
              <a:off x="1799785" y="1160958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100D4E2E-7CB0-46F9-A1F3-13C76AFB6A5A}"/>
                </a:ext>
              </a:extLst>
            </p:cNvPr>
            <p:cNvSpPr/>
            <p:nvPr/>
          </p:nvSpPr>
          <p:spPr>
            <a:xfrm>
              <a:off x="6095999" y="1160958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CDFB80-76B7-4D8C-B8A1-69B82A9426D5}"/>
              </a:ext>
            </a:extLst>
          </p:cNvPr>
          <p:cNvGrpSpPr/>
          <p:nvPr/>
        </p:nvGrpSpPr>
        <p:grpSpPr>
          <a:xfrm>
            <a:off x="1799785" y="311631"/>
            <a:ext cx="8592429" cy="886968"/>
            <a:chOff x="1799785" y="311631"/>
            <a:chExt cx="8592429" cy="886968"/>
          </a:xfrm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9B462834-D90C-474F-9FAA-EB94ADA344B9}"/>
                </a:ext>
              </a:extLst>
            </p:cNvPr>
            <p:cNvSpPr/>
            <p:nvPr/>
          </p:nvSpPr>
          <p:spPr>
            <a:xfrm flipH="1">
              <a:off x="1799785" y="311631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32BC50-1BEF-4146-84BF-5EEA71C3957F}"/>
                </a:ext>
              </a:extLst>
            </p:cNvPr>
            <p:cNvSpPr/>
            <p:nvPr/>
          </p:nvSpPr>
          <p:spPr>
            <a:xfrm>
              <a:off x="6095999" y="311631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324" y="39993"/>
            <a:ext cx="1193351" cy="1430245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9BC396-12D0-40F9-8F56-205ADF465CB6}"/>
              </a:ext>
            </a:extLst>
          </p:cNvPr>
          <p:cNvSpPr/>
          <p:nvPr/>
        </p:nvSpPr>
        <p:spPr>
          <a:xfrm>
            <a:off x="4786886" y="1544759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32447-1274-4B23-A374-76BA044180FB}"/>
              </a:ext>
            </a:extLst>
          </p:cNvPr>
          <p:cNvGrpSpPr/>
          <p:nvPr/>
        </p:nvGrpSpPr>
        <p:grpSpPr>
          <a:xfrm flipV="1">
            <a:off x="1346931" y="6007608"/>
            <a:ext cx="9498135" cy="886968"/>
            <a:chOff x="1799785" y="311631"/>
            <a:chExt cx="8592429" cy="886968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395094CC-8E81-400D-B8F5-FAEBD365EDCB}"/>
                </a:ext>
              </a:extLst>
            </p:cNvPr>
            <p:cNvSpPr/>
            <p:nvPr/>
          </p:nvSpPr>
          <p:spPr>
            <a:xfrm flipH="1">
              <a:off x="1799785" y="311631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B88DB669-699E-4919-A71D-DEC772265FBF}"/>
                </a:ext>
              </a:extLst>
            </p:cNvPr>
            <p:cNvSpPr/>
            <p:nvPr/>
          </p:nvSpPr>
          <p:spPr>
            <a:xfrm>
              <a:off x="6095999" y="311631"/>
              <a:ext cx="4296215" cy="886968"/>
            </a:xfrm>
            <a:custGeom>
              <a:avLst/>
              <a:gdLst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6830568 w 6830568"/>
                <a:gd name="connsiteY2" fmla="*/ 694944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  <a:gd name="connsiteX0" fmla="*/ 0 w 6830568"/>
                <a:gd name="connsiteY0" fmla="*/ 0 h 694944"/>
                <a:gd name="connsiteX1" fmla="*/ 6830568 w 6830568"/>
                <a:gd name="connsiteY1" fmla="*/ 0 h 694944"/>
                <a:gd name="connsiteX2" fmla="*/ 5431536 w 6830568"/>
                <a:gd name="connsiteY2" fmla="*/ 685800 h 694944"/>
                <a:gd name="connsiteX3" fmla="*/ 0 w 6830568"/>
                <a:gd name="connsiteY3" fmla="*/ 694944 h 694944"/>
                <a:gd name="connsiteX4" fmla="*/ 0 w 6830568"/>
                <a:gd name="connsiteY4" fmla="*/ 0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0568" h="694944">
                  <a:moveTo>
                    <a:pt x="0" y="0"/>
                  </a:moveTo>
                  <a:lnTo>
                    <a:pt x="6830568" y="0"/>
                  </a:lnTo>
                  <a:lnTo>
                    <a:pt x="5431536" y="685800"/>
                  </a:lnTo>
                  <a:lnTo>
                    <a:pt x="0" y="69494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1933955" y="6309801"/>
            <a:ext cx="83240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1895095" y="5990577"/>
            <a:ext cx="8324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5EECEB-EC9B-4F35-9110-F8BDC1F7C23D}"/>
              </a:ext>
            </a:extLst>
          </p:cNvPr>
          <p:cNvSpPr/>
          <p:nvPr/>
        </p:nvSpPr>
        <p:spPr>
          <a:xfrm>
            <a:off x="2862304" y="3532448"/>
            <a:ext cx="646738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Terima</a:t>
            </a:r>
            <a:r>
              <a:rPr lang="en-US" sz="8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Kasih</a:t>
            </a:r>
            <a:endParaRPr lang="en-US" sz="66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774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0B4E8799-53BC-4DAA-99D5-FD94A68B72DD}"/>
              </a:ext>
            </a:extLst>
          </p:cNvPr>
          <p:cNvSpPr/>
          <p:nvPr/>
        </p:nvSpPr>
        <p:spPr>
          <a:xfrm flipH="1" flipV="1">
            <a:off x="7358743" y="311631"/>
            <a:ext cx="4833257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114460"/>
              <a:gd name="connsiteY0" fmla="*/ 0 h 694944"/>
              <a:gd name="connsiteX1" fmla="*/ 6114460 w 6114460"/>
              <a:gd name="connsiteY1" fmla="*/ 8529 h 694944"/>
              <a:gd name="connsiteX2" fmla="*/ 5431536 w 6114460"/>
              <a:gd name="connsiteY2" fmla="*/ 685800 h 694944"/>
              <a:gd name="connsiteX3" fmla="*/ 0 w 6114460"/>
              <a:gd name="connsiteY3" fmla="*/ 694944 h 694944"/>
              <a:gd name="connsiteX4" fmla="*/ 0 w 6114460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4460" h="694944">
                <a:moveTo>
                  <a:pt x="0" y="0"/>
                </a:moveTo>
                <a:lnTo>
                  <a:pt x="6114460" y="8529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7696685" y="355006"/>
            <a:ext cx="43972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YOLO Introduction</a:t>
            </a:r>
          </a:p>
        </p:txBody>
      </p:sp>
      <p:pic>
        <p:nvPicPr>
          <p:cNvPr id="26" name="Picture 2" descr="Image result for yolo logo png">
            <a:extLst>
              <a:ext uri="{FF2B5EF4-FFF2-40B4-BE49-F238E27FC236}">
                <a16:creationId xmlns:a16="http://schemas.microsoft.com/office/drawing/2014/main" id="{91B3A956-2DDF-416D-87AF-BBB1D55E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21" y="1395805"/>
            <a:ext cx="4677643" cy="248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9EB182B-8EC4-43A2-BFA8-7FF6E711BE46}"/>
              </a:ext>
            </a:extLst>
          </p:cNvPr>
          <p:cNvSpPr/>
          <p:nvPr/>
        </p:nvSpPr>
        <p:spPr>
          <a:xfrm>
            <a:off x="261257" y="4016616"/>
            <a:ext cx="1145177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 </a:t>
            </a:r>
            <a:r>
              <a:rPr lang="en-US" sz="4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Merupakan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sebuah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arsitektur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deep learning </a:t>
            </a:r>
            <a:r>
              <a:rPr lang="en-US" sz="4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atau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juga </a:t>
            </a:r>
            <a:r>
              <a:rPr lang="en-US" sz="4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disebut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object detector yang di claim </a:t>
            </a:r>
            <a:r>
              <a:rPr lang="en-US" sz="4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sangat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cepat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US" sz="4000" b="1" i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akurat</a:t>
            </a:r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2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075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83B2-41E5-44EE-B952-3B7F4D19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84B3F-5572-4CA7-875D-442096BD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89019-0768-4D20-8AA7-2BE11C17B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6" y="0"/>
            <a:ext cx="8398328" cy="68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0B4E8799-53BC-4DAA-99D5-FD94A68B72DD}"/>
              </a:ext>
            </a:extLst>
          </p:cNvPr>
          <p:cNvSpPr/>
          <p:nvPr/>
        </p:nvSpPr>
        <p:spPr>
          <a:xfrm flipH="1" flipV="1">
            <a:off x="7358743" y="311631"/>
            <a:ext cx="4833257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114460"/>
              <a:gd name="connsiteY0" fmla="*/ 0 h 694944"/>
              <a:gd name="connsiteX1" fmla="*/ 6114460 w 6114460"/>
              <a:gd name="connsiteY1" fmla="*/ 8529 h 694944"/>
              <a:gd name="connsiteX2" fmla="*/ 5431536 w 6114460"/>
              <a:gd name="connsiteY2" fmla="*/ 685800 h 694944"/>
              <a:gd name="connsiteX3" fmla="*/ 0 w 6114460"/>
              <a:gd name="connsiteY3" fmla="*/ 694944 h 694944"/>
              <a:gd name="connsiteX4" fmla="*/ 0 w 6114460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4460" h="694944">
                <a:moveTo>
                  <a:pt x="0" y="0"/>
                </a:moveTo>
                <a:lnTo>
                  <a:pt x="6114460" y="8529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7696685" y="355006"/>
            <a:ext cx="43972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YOLO Introduction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182B-8EC4-43A2-BFA8-7FF6E711BE46}"/>
              </a:ext>
            </a:extLst>
          </p:cNvPr>
          <p:cNvSpPr/>
          <p:nvPr/>
        </p:nvSpPr>
        <p:spPr>
          <a:xfrm>
            <a:off x="530705" y="2459504"/>
            <a:ext cx="11130590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“We reframe the object detection as a single regression problem, straight from image pixels to bounding box coordinates and class probabilities.”</a:t>
            </a:r>
            <a:endParaRPr lang="en-US" sz="3200" b="1" i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686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897A-E9D0-4D66-A64B-A85ED5CB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</a:t>
            </a:r>
          </a:p>
        </p:txBody>
      </p:sp>
      <p:pic>
        <p:nvPicPr>
          <p:cNvPr id="3074" name="Picture 2" descr="yolo-work">
            <a:extLst>
              <a:ext uri="{FF2B5EF4-FFF2-40B4-BE49-F238E27FC236}">
                <a16:creationId xmlns:a16="http://schemas.microsoft.com/office/drawing/2014/main" id="{F2B69572-A40B-4FA7-9415-B2D5C381A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94" y="1643948"/>
            <a:ext cx="7919467" cy="335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3575BC-3906-497D-96B5-3E9FF0FD0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27" y="4953082"/>
            <a:ext cx="6557773" cy="1539793"/>
          </a:xfrm>
          <a:prstGeom prst="rect">
            <a:avLst/>
          </a:prstGeom>
        </p:spPr>
      </p:pic>
      <p:pic>
        <p:nvPicPr>
          <p:cNvPr id="6" name="Picture 5" descr="YOLO Equations">
            <a:extLst>
              <a:ext uri="{FF2B5EF4-FFF2-40B4-BE49-F238E27FC236}">
                <a16:creationId xmlns:a16="http://schemas.microsoft.com/office/drawing/2014/main" id="{1894FAE5-65CF-4251-B992-56347384DC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42" y="1238425"/>
            <a:ext cx="3512820" cy="25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2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0B4E8799-53BC-4DAA-99D5-FD94A68B72DD}"/>
              </a:ext>
            </a:extLst>
          </p:cNvPr>
          <p:cNvSpPr/>
          <p:nvPr/>
        </p:nvSpPr>
        <p:spPr>
          <a:xfrm flipH="1" flipV="1">
            <a:off x="7680960" y="311631"/>
            <a:ext cx="4511040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089904"/>
              <a:gd name="connsiteY0" fmla="*/ 0 h 694944"/>
              <a:gd name="connsiteX1" fmla="*/ 6089904 w 6089904"/>
              <a:gd name="connsiteY1" fmla="*/ 7960 h 694944"/>
              <a:gd name="connsiteX2" fmla="*/ 5431536 w 6089904"/>
              <a:gd name="connsiteY2" fmla="*/ 685800 h 694944"/>
              <a:gd name="connsiteX3" fmla="*/ 0 w 6089904"/>
              <a:gd name="connsiteY3" fmla="*/ 694944 h 694944"/>
              <a:gd name="connsiteX4" fmla="*/ 0 w 6089904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9904" h="694944">
                <a:moveTo>
                  <a:pt x="0" y="0"/>
                </a:moveTo>
                <a:lnTo>
                  <a:pt x="6089904" y="796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065293" y="355006"/>
            <a:ext cx="41447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Prediction Vector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3A3B6-691D-40D3-8726-0C6367B23413}"/>
              </a:ext>
            </a:extLst>
          </p:cNvPr>
          <p:cNvGrpSpPr/>
          <p:nvPr/>
        </p:nvGrpSpPr>
        <p:grpSpPr>
          <a:xfrm>
            <a:off x="120337" y="2408429"/>
            <a:ext cx="2958143" cy="2722047"/>
            <a:chOff x="120337" y="2140999"/>
            <a:chExt cx="2958143" cy="27220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08D133-CF4F-4BD6-B097-4AA562C5F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27" r="9525"/>
            <a:stretch/>
          </p:blipFill>
          <p:spPr>
            <a:xfrm>
              <a:off x="120337" y="2140999"/>
              <a:ext cx="2958143" cy="2722047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2654FB-C8FD-4ADB-8BF0-B805DFBB582E}"/>
                </a:ext>
              </a:extLst>
            </p:cNvPr>
            <p:cNvGrpSpPr/>
            <p:nvPr/>
          </p:nvGrpSpPr>
          <p:grpSpPr>
            <a:xfrm>
              <a:off x="120337" y="2140999"/>
              <a:ext cx="2958143" cy="2722047"/>
              <a:chOff x="2481942" y="2448746"/>
              <a:chExt cx="2130552" cy="196050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C817101-E41D-40A4-AB7D-B9E6B2B58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458" y="2448746"/>
                <a:ext cx="0" cy="19605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19F85FB-FEE6-47FD-968C-ABFEDC2D9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1942" y="3190240"/>
                <a:ext cx="2130552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A8A1BBB-3BFD-4C07-91E9-B76D40938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1942" y="3881120"/>
                <a:ext cx="2130552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C0125B1-58F6-4862-BB02-024A3C0710FD}"/>
                  </a:ext>
                </a:extLst>
              </p:cNvPr>
              <p:cNvCxnSpPr/>
              <p:nvPr/>
            </p:nvCxnSpPr>
            <p:spPr>
              <a:xfrm>
                <a:off x="3896868" y="2448746"/>
                <a:ext cx="0" cy="19605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61FB060-04A0-46E3-A428-09014C2E14B1}"/>
              </a:ext>
            </a:extLst>
          </p:cNvPr>
          <p:cNvSpPr/>
          <p:nvPr/>
        </p:nvSpPr>
        <p:spPr>
          <a:xfrm>
            <a:off x="3403599" y="2215182"/>
            <a:ext cx="8309429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Image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akan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dibagi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menjadi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SxS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grid cell </a:t>
            </a:r>
          </a:p>
          <a:p>
            <a:pPr marL="457200" indent="-457200">
              <a:buAutoNum type="arabicPeriod"/>
            </a:pP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Setiap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grid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akan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bertanggung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jawab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memprediksi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wilayahnya</a:t>
            </a:r>
            <a:endParaRPr lang="en-US" sz="2800" b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en-US" sz="2800" b="1" cap="none" spc="0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Setiap</a:t>
            </a:r>
            <a:r>
              <a:rPr lang="en-US" sz="28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grid cell </a:t>
            </a:r>
            <a:r>
              <a:rPr lang="en-US" sz="2800" b="1" cap="none" spc="0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akan</a:t>
            </a:r>
            <a:r>
              <a:rPr lang="en-US" sz="28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memprediksi</a:t>
            </a:r>
            <a:r>
              <a:rPr lang="en-US" sz="28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 bounding box dan 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class probabilities</a:t>
            </a:r>
          </a:p>
          <a:p>
            <a:pPr marL="457200" indent="-457200">
              <a:buAutoNum type="arabicPeriod"/>
            </a:pPr>
            <a:r>
              <a:rPr lang="en-US" sz="28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Bounding box </a:t>
            </a:r>
            <a:r>
              <a:rPr lang="en-US" sz="2800" b="1" cap="none" spc="0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memiliki</a:t>
            </a:r>
            <a:r>
              <a:rPr lang="en-US" sz="28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 komponen </a:t>
            </a:r>
            <a:r>
              <a:rPr lang="en-US" sz="2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(x, y, w, h, confidence)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754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CC9A-1C2E-4510-B6FB-88E88432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6F40C-E9C5-46E4-B0F9-7F70A6170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8BB93-7DAC-4936-829E-427477BEC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88" y="65088"/>
            <a:ext cx="8812385" cy="6792912"/>
          </a:xfrm>
          <a:prstGeom prst="rect">
            <a:avLst/>
          </a:prstGeom>
        </p:spPr>
      </p:pic>
      <p:pic>
        <p:nvPicPr>
          <p:cNvPr id="6" name="Picture 2" descr="Image result for yolo logo png">
            <a:extLst>
              <a:ext uri="{FF2B5EF4-FFF2-40B4-BE49-F238E27FC236}">
                <a16:creationId xmlns:a16="http://schemas.microsoft.com/office/drawing/2014/main" id="{C555CEE2-46A3-44FD-BECB-92A542FF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82" y="4252646"/>
            <a:ext cx="848576" cy="45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1458A2E-490D-4124-8ABB-D40D1B5FB9AA}"/>
              </a:ext>
            </a:extLst>
          </p:cNvPr>
          <p:cNvGrpSpPr/>
          <p:nvPr/>
        </p:nvGrpSpPr>
        <p:grpSpPr>
          <a:xfrm>
            <a:off x="1843667" y="3565286"/>
            <a:ext cx="848576" cy="1168400"/>
            <a:chOff x="1904627" y="3429000"/>
            <a:chExt cx="848576" cy="1168400"/>
          </a:xfrm>
        </p:grpSpPr>
        <p:pic>
          <p:nvPicPr>
            <p:cNvPr id="3074" name="Picture 2" descr="Image result for man vector png">
              <a:extLst>
                <a:ext uri="{FF2B5EF4-FFF2-40B4-BE49-F238E27FC236}">
                  <a16:creationId xmlns:a16="http://schemas.microsoft.com/office/drawing/2014/main" id="{FD6F6125-E9F5-48E7-A688-29E7ACF4D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63" b="98487" l="10000" r="90000">
                          <a14:foregroundMark x1="54048" y1="8847" x2="54048" y2="8847"/>
                          <a14:foregroundMark x1="50595" y1="5821" x2="50000" y2="10710"/>
                          <a14:foregroundMark x1="49524" y1="6403" x2="48810" y2="2095"/>
                          <a14:foregroundMark x1="43690" y1="86845" x2="44524" y2="96740"/>
                          <a14:foregroundMark x1="57024" y1="86962" x2="57143" y2="98254"/>
                          <a14:foregroundMark x1="43810" y1="98487" x2="42262" y2="977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301" y="3429000"/>
              <a:ext cx="763228" cy="78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EB513A-DF83-4CB4-B160-3BEB7287D830}"/>
                </a:ext>
              </a:extLst>
            </p:cNvPr>
            <p:cNvSpPr/>
            <p:nvPr/>
          </p:nvSpPr>
          <p:spPr>
            <a:xfrm>
              <a:off x="1904627" y="4262120"/>
              <a:ext cx="848576" cy="335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Arief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E98FF8-4530-4479-9ED0-EBB73CA9AAC3}"/>
              </a:ext>
            </a:extLst>
          </p:cNvPr>
          <p:cNvGrpSpPr/>
          <p:nvPr/>
        </p:nvGrpSpPr>
        <p:grpSpPr>
          <a:xfrm>
            <a:off x="6207917" y="5592763"/>
            <a:ext cx="848576" cy="1168400"/>
            <a:chOff x="6228237" y="5396389"/>
            <a:chExt cx="848576" cy="1168400"/>
          </a:xfrm>
        </p:grpSpPr>
        <p:pic>
          <p:nvPicPr>
            <p:cNvPr id="11" name="Picture 2" descr="Image result for man vector png">
              <a:extLst>
                <a:ext uri="{FF2B5EF4-FFF2-40B4-BE49-F238E27FC236}">
                  <a16:creationId xmlns:a16="http://schemas.microsoft.com/office/drawing/2014/main" id="{85024DF8-76B3-471D-A862-7C8EFC8DB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63" b="98487" l="10000" r="90000">
                          <a14:foregroundMark x1="54048" y1="8847" x2="54048" y2="8847"/>
                          <a14:foregroundMark x1="50595" y1="5821" x2="50000" y2="10710"/>
                          <a14:foregroundMark x1="49524" y1="6403" x2="48810" y2="2095"/>
                          <a14:foregroundMark x1="43690" y1="86845" x2="44524" y2="96740"/>
                          <a14:foregroundMark x1="57024" y1="86962" x2="57143" y2="98254"/>
                          <a14:foregroundMark x1="43810" y1="98487" x2="42262" y2="977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911" y="5396389"/>
              <a:ext cx="763228" cy="78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B93472-FB50-4E04-8438-D54A25CD9E53}"/>
                </a:ext>
              </a:extLst>
            </p:cNvPr>
            <p:cNvSpPr/>
            <p:nvPr/>
          </p:nvSpPr>
          <p:spPr>
            <a:xfrm>
              <a:off x="6228237" y="6229509"/>
              <a:ext cx="848576" cy="335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Arief</a:t>
              </a:r>
            </a:p>
          </p:txBody>
        </p:sp>
      </p:grpSp>
      <p:pic>
        <p:nvPicPr>
          <p:cNvPr id="16" name="Picture 2" descr="Image result for opencv logo png">
            <a:extLst>
              <a:ext uri="{FF2B5EF4-FFF2-40B4-BE49-F238E27FC236}">
                <a16:creationId xmlns:a16="http://schemas.microsoft.com/office/drawing/2014/main" id="{2033E5EA-1B63-490D-AAF1-B2060D94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489" y="5884864"/>
            <a:ext cx="633565" cy="7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yolo logo png">
            <a:extLst>
              <a:ext uri="{FF2B5EF4-FFF2-40B4-BE49-F238E27FC236}">
                <a16:creationId xmlns:a16="http://schemas.microsoft.com/office/drawing/2014/main" id="{CD92B9A7-7932-4B53-9A94-17510E3F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083" y="4252646"/>
            <a:ext cx="848576" cy="45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85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0B4E8799-53BC-4DAA-99D5-FD94A68B72DD}"/>
              </a:ext>
            </a:extLst>
          </p:cNvPr>
          <p:cNvSpPr/>
          <p:nvPr/>
        </p:nvSpPr>
        <p:spPr>
          <a:xfrm flipH="1" flipV="1">
            <a:off x="7598664" y="311631"/>
            <a:ext cx="4593336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8308756" y="355006"/>
            <a:ext cx="38832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i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YOLO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7C9B7-D7DA-4E5D-A86D-1584B9B88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81417"/>
            <a:ext cx="2145369" cy="143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68052D-29D7-4709-B237-6EB79A61648D}"/>
              </a:ext>
            </a:extLst>
          </p:cNvPr>
          <p:cNvSpPr/>
          <p:nvPr/>
        </p:nvSpPr>
        <p:spPr>
          <a:xfrm>
            <a:off x="4043680" y="2164080"/>
            <a:ext cx="2590800" cy="12649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Cv2.dnn.blobFromImage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16E11-7E05-45EF-82F6-4D042B6A0057}"/>
              </a:ext>
            </a:extLst>
          </p:cNvPr>
          <p:cNvSpPr/>
          <p:nvPr/>
        </p:nvSpPr>
        <p:spPr>
          <a:xfrm>
            <a:off x="10609072" y="2164080"/>
            <a:ext cx="1240028" cy="12649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FD19A9-3560-4C11-BD70-97D111D79279}"/>
              </a:ext>
            </a:extLst>
          </p:cNvPr>
          <p:cNvSpPr/>
          <p:nvPr/>
        </p:nvSpPr>
        <p:spPr>
          <a:xfrm>
            <a:off x="6993636" y="4485132"/>
            <a:ext cx="2072640" cy="12649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 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FC3965-B086-4B15-A469-BCD929EDFA07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488269" y="2796540"/>
            <a:ext cx="15554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8C0A97-6F8A-4A85-8D41-B3E6EB48A1B1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6634480" y="2796540"/>
            <a:ext cx="39745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1CB18B-EB2B-4367-9DD7-2F60429C690E}"/>
              </a:ext>
            </a:extLst>
          </p:cNvPr>
          <p:cNvCxnSpPr>
            <a:stCxn id="13" idx="2"/>
          </p:cNvCxnSpPr>
          <p:nvPr/>
        </p:nvCxnSpPr>
        <p:spPr>
          <a:xfrm>
            <a:off x="11229086" y="3429000"/>
            <a:ext cx="0" cy="10561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EADDB-6529-471D-A7B7-052E62FC444A}"/>
              </a:ext>
            </a:extLst>
          </p:cNvPr>
          <p:cNvSpPr/>
          <p:nvPr/>
        </p:nvSpPr>
        <p:spPr>
          <a:xfrm>
            <a:off x="0" y="3798280"/>
            <a:ext cx="10696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blob = cv2.dnn.blobFromImage(image, 1 / 255.0, (416, 416),</a:t>
            </a:r>
            <a:r>
              <a:rPr lang="en-US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swapRB</a:t>
            </a:r>
            <a:r>
              <a:rPr lang="en-US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54BD00-4800-4088-85D9-3BBB1977F8C7}"/>
              </a:ext>
            </a:extLst>
          </p:cNvPr>
          <p:cNvSpPr/>
          <p:nvPr/>
        </p:nvSpPr>
        <p:spPr>
          <a:xfrm>
            <a:off x="10609072" y="4495016"/>
            <a:ext cx="1240028" cy="12649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0F5A5F-8E58-4C34-99F8-495BAF9672E3}"/>
              </a:ext>
            </a:extLst>
          </p:cNvPr>
          <p:cNvCxnSpPr>
            <a:cxnSpLocks/>
          </p:cNvCxnSpPr>
          <p:nvPr/>
        </p:nvCxnSpPr>
        <p:spPr>
          <a:xfrm flipH="1">
            <a:off x="9053661" y="5127476"/>
            <a:ext cx="15554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0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>
            <a:extLst>
              <a:ext uri="{FF2B5EF4-FFF2-40B4-BE49-F238E27FC236}">
                <a16:creationId xmlns:a16="http://schemas.microsoft.com/office/drawing/2014/main" id="{0B4E8799-53BC-4DAA-99D5-FD94A68B72DD}"/>
              </a:ext>
            </a:extLst>
          </p:cNvPr>
          <p:cNvSpPr/>
          <p:nvPr/>
        </p:nvSpPr>
        <p:spPr>
          <a:xfrm flipH="1" flipV="1">
            <a:off x="6402943" y="311631"/>
            <a:ext cx="5789057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5828383"/>
              <a:gd name="connsiteY0" fmla="*/ 0 h 694944"/>
              <a:gd name="connsiteX1" fmla="*/ 5828383 w 5828383"/>
              <a:gd name="connsiteY1" fmla="*/ 0 h 694944"/>
              <a:gd name="connsiteX2" fmla="*/ 5431536 w 5828383"/>
              <a:gd name="connsiteY2" fmla="*/ 685800 h 694944"/>
              <a:gd name="connsiteX3" fmla="*/ 0 w 5828383"/>
              <a:gd name="connsiteY3" fmla="*/ 694944 h 694944"/>
              <a:gd name="connsiteX4" fmla="*/ 0 w 5828383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8383" h="694944">
                <a:moveTo>
                  <a:pt x="0" y="0"/>
                </a:moveTo>
                <a:lnTo>
                  <a:pt x="5828383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32BC50-1BEF-4146-84BF-5EEA71C3957F}"/>
              </a:ext>
            </a:extLst>
          </p:cNvPr>
          <p:cNvSpPr/>
          <p:nvPr/>
        </p:nvSpPr>
        <p:spPr>
          <a:xfrm>
            <a:off x="0" y="311631"/>
            <a:ext cx="4296215" cy="886968"/>
          </a:xfrm>
          <a:custGeom>
            <a:avLst/>
            <a:gdLst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6830568 w 6830568"/>
              <a:gd name="connsiteY2" fmla="*/ 694944 h 694944"/>
              <a:gd name="connsiteX3" fmla="*/ 0 w 6830568"/>
              <a:gd name="connsiteY3" fmla="*/ 694944 h 694944"/>
              <a:gd name="connsiteX4" fmla="*/ 0 w 6830568"/>
              <a:gd name="connsiteY4" fmla="*/ 0 h 694944"/>
              <a:gd name="connsiteX0" fmla="*/ 0 w 6830568"/>
              <a:gd name="connsiteY0" fmla="*/ 0 h 694944"/>
              <a:gd name="connsiteX1" fmla="*/ 6830568 w 6830568"/>
              <a:gd name="connsiteY1" fmla="*/ 0 h 694944"/>
              <a:gd name="connsiteX2" fmla="*/ 5431536 w 6830568"/>
              <a:gd name="connsiteY2" fmla="*/ 685800 h 694944"/>
              <a:gd name="connsiteX3" fmla="*/ 0 w 6830568"/>
              <a:gd name="connsiteY3" fmla="*/ 694944 h 694944"/>
              <a:gd name="connsiteX4" fmla="*/ 0 w 6830568"/>
              <a:gd name="connsiteY4" fmla="*/ 0 h 6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94944">
                <a:moveTo>
                  <a:pt x="0" y="0"/>
                </a:moveTo>
                <a:lnTo>
                  <a:pt x="6830568" y="0"/>
                </a:lnTo>
                <a:lnTo>
                  <a:pt x="5431536" y="685800"/>
                </a:lnTo>
                <a:lnTo>
                  <a:pt x="0" y="694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F9DD8B-B310-49A4-9AB6-59BDB686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7" y="39993"/>
            <a:ext cx="1193351" cy="143024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5488D-C304-42B9-B93F-D7875B1DDF92}"/>
              </a:ext>
            </a:extLst>
          </p:cNvPr>
          <p:cNvSpPr/>
          <p:nvPr/>
        </p:nvSpPr>
        <p:spPr>
          <a:xfrm>
            <a:off x="3712464" y="6224016"/>
            <a:ext cx="8479536" cy="633984"/>
          </a:xfrm>
          <a:custGeom>
            <a:avLst/>
            <a:gdLst>
              <a:gd name="connsiteX0" fmla="*/ 0 w 6830568"/>
              <a:gd name="connsiteY0" fmla="*/ 0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0 w 6830568"/>
              <a:gd name="connsiteY4" fmla="*/ 0 h 633984"/>
              <a:gd name="connsiteX0" fmla="*/ 1344168 w 6830568"/>
              <a:gd name="connsiteY0" fmla="*/ 9144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1344168 w 6830568"/>
              <a:gd name="connsiteY4" fmla="*/ 9144 h 633984"/>
              <a:gd name="connsiteX0" fmla="*/ 537132 w 6830568"/>
              <a:gd name="connsiteY0" fmla="*/ 27432 h 633984"/>
              <a:gd name="connsiteX1" fmla="*/ 6830568 w 6830568"/>
              <a:gd name="connsiteY1" fmla="*/ 0 h 633984"/>
              <a:gd name="connsiteX2" fmla="*/ 6830568 w 6830568"/>
              <a:gd name="connsiteY2" fmla="*/ 633984 h 633984"/>
              <a:gd name="connsiteX3" fmla="*/ 0 w 6830568"/>
              <a:gd name="connsiteY3" fmla="*/ 633984 h 633984"/>
              <a:gd name="connsiteX4" fmla="*/ 537132 w 6830568"/>
              <a:gd name="connsiteY4" fmla="*/ 27432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0568" h="633984">
                <a:moveTo>
                  <a:pt x="537132" y="27432"/>
                </a:moveTo>
                <a:lnTo>
                  <a:pt x="6830568" y="0"/>
                </a:lnTo>
                <a:lnTo>
                  <a:pt x="6830568" y="633984"/>
                </a:lnTo>
                <a:lnTo>
                  <a:pt x="0" y="633984"/>
                </a:lnTo>
                <a:lnTo>
                  <a:pt x="537132" y="274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E2C3F5-382F-4424-9AEB-889F1BB852EE}"/>
              </a:ext>
            </a:extLst>
          </p:cNvPr>
          <p:cNvSpPr/>
          <p:nvPr/>
        </p:nvSpPr>
        <p:spPr>
          <a:xfrm>
            <a:off x="1313688" y="385783"/>
            <a:ext cx="26182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Teknik</a:t>
            </a:r>
          </a:p>
          <a:p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Universitas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Hasanuddin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DD7F2-2A7E-46E9-BDCE-4C0975BCC4A0}"/>
              </a:ext>
            </a:extLst>
          </p:cNvPr>
          <p:cNvSpPr/>
          <p:nvPr/>
        </p:nvSpPr>
        <p:spPr>
          <a:xfrm>
            <a:off x="3867912" y="6541008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“DETEKSI DAN PERHITUNGAN JUMLAH LARVA KEPITING RAJUNGAN DENGAN METODE </a:t>
            </a:r>
            <a:r>
              <a:rPr lang="en-US" sz="1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DETECTION”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AE7-9B90-44A0-8A68-D90B969A24DA}"/>
              </a:ext>
            </a:extLst>
          </p:cNvPr>
          <p:cNvSpPr/>
          <p:nvPr/>
        </p:nvSpPr>
        <p:spPr>
          <a:xfrm>
            <a:off x="3790188" y="6312593"/>
            <a:ext cx="8324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Arief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Wicaksono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D42115302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EC2D6A-392B-4118-AF1E-879F7BF4BB96}"/>
              </a:ext>
            </a:extLst>
          </p:cNvPr>
          <p:cNvSpPr/>
          <p:nvPr/>
        </p:nvSpPr>
        <p:spPr>
          <a:xfrm>
            <a:off x="6752679" y="355006"/>
            <a:ext cx="5361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Drawing Bounding Box</a:t>
            </a:r>
            <a:endParaRPr 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3B3FCF-DCAD-435A-B77A-3575F05BAD7D}"/>
              </a:ext>
            </a:extLst>
          </p:cNvPr>
          <p:cNvSpPr/>
          <p:nvPr/>
        </p:nvSpPr>
        <p:spPr>
          <a:xfrm>
            <a:off x="2312775" y="1755202"/>
            <a:ext cx="1782501" cy="59030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2D114974-0DC9-4681-A63C-6A05FB55735C}"/>
              </a:ext>
            </a:extLst>
          </p:cNvPr>
          <p:cNvSpPr/>
          <p:nvPr/>
        </p:nvSpPr>
        <p:spPr>
          <a:xfrm>
            <a:off x="2125663" y="3385595"/>
            <a:ext cx="2152521" cy="703664"/>
          </a:xfrm>
          <a:prstGeom prst="flowChartInputOutpu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FF8F10-6628-476B-9D2D-355F557CA282}"/>
              </a:ext>
            </a:extLst>
          </p:cNvPr>
          <p:cNvSpPr/>
          <p:nvPr/>
        </p:nvSpPr>
        <p:spPr>
          <a:xfrm>
            <a:off x="1892808" y="4846362"/>
            <a:ext cx="2622436" cy="7764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 </a:t>
            </a:r>
            <a:r>
              <a:rPr lang="en-US" i="1" dirty="0">
                <a:solidFill>
                  <a:schemeClr val="tx1"/>
                </a:solidFill>
              </a:rPr>
              <a:t>Class Id </a:t>
            </a:r>
            <a:r>
              <a:rPr lang="en-US" dirty="0">
                <a:solidFill>
                  <a:schemeClr val="tx1"/>
                </a:solidFill>
              </a:rPr>
              <a:t>dan</a:t>
            </a:r>
            <a:r>
              <a:rPr lang="en-US" i="1" dirty="0">
                <a:solidFill>
                  <a:schemeClr val="tx1"/>
                </a:solidFill>
              </a:rPr>
              <a:t> Confidence Score</a:t>
            </a: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EF093E5E-211D-4D87-8009-8A3133C57DDE}"/>
              </a:ext>
            </a:extLst>
          </p:cNvPr>
          <p:cNvSpPr/>
          <p:nvPr/>
        </p:nvSpPr>
        <p:spPr>
          <a:xfrm>
            <a:off x="5986640" y="4638511"/>
            <a:ext cx="2622436" cy="1192193"/>
          </a:xfrm>
          <a:prstGeom prst="flowChartDecision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&gt; 0.2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2D6A2-4D80-4F72-854C-09DDB2546624}"/>
              </a:ext>
            </a:extLst>
          </p:cNvPr>
          <p:cNvSpPr/>
          <p:nvPr/>
        </p:nvSpPr>
        <p:spPr>
          <a:xfrm>
            <a:off x="6395283" y="1799763"/>
            <a:ext cx="1782501" cy="590309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1E6EA-68DE-40DD-9C60-5235274C5ACA}"/>
              </a:ext>
            </a:extLst>
          </p:cNvPr>
          <p:cNvSpPr/>
          <p:nvPr/>
        </p:nvSpPr>
        <p:spPr>
          <a:xfrm>
            <a:off x="5986640" y="3285986"/>
            <a:ext cx="2622436" cy="7764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Draw Bounding Box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E6F7C1-BFD2-4305-B9DB-2E585E41EC2F}"/>
              </a:ext>
            </a:extLst>
          </p:cNvPr>
          <p:cNvCxnSpPr>
            <a:stCxn id="2" idx="4"/>
            <a:endCxn id="13" idx="1"/>
          </p:cNvCxnSpPr>
          <p:nvPr/>
        </p:nvCxnSpPr>
        <p:spPr>
          <a:xfrm flipH="1">
            <a:off x="3201924" y="2345511"/>
            <a:ext cx="2102" cy="1040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0460D8-890E-4D07-BFDC-1B0D7A544CE4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3201924" y="4089259"/>
            <a:ext cx="2102" cy="7571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1FA9D3-441B-4140-8D8A-C135ADD5AF9A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4515244" y="5234607"/>
            <a:ext cx="147139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CBCA2A-6733-43C6-95AC-BFFA9E5CEBF0}"/>
              </a:ext>
            </a:extLst>
          </p:cNvPr>
          <p:cNvCxnSpPr>
            <a:stCxn id="3" idx="0"/>
            <a:endCxn id="17" idx="2"/>
          </p:cNvCxnSpPr>
          <p:nvPr/>
        </p:nvCxnSpPr>
        <p:spPr>
          <a:xfrm flipV="1">
            <a:off x="7297858" y="4062476"/>
            <a:ext cx="0" cy="576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10F24F-448D-44FD-9053-719A6256FCB2}"/>
              </a:ext>
            </a:extLst>
          </p:cNvPr>
          <p:cNvCxnSpPr>
            <a:stCxn id="17" idx="0"/>
            <a:endCxn id="16" idx="4"/>
          </p:cNvCxnSpPr>
          <p:nvPr/>
        </p:nvCxnSpPr>
        <p:spPr>
          <a:xfrm flipH="1" flipV="1">
            <a:off x="7286534" y="2390072"/>
            <a:ext cx="11324" cy="8959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25B38A-50E1-468C-BE97-72CED6D89A38}"/>
              </a:ext>
            </a:extLst>
          </p:cNvPr>
          <p:cNvCxnSpPr>
            <a:cxnSpLocks/>
          </p:cNvCxnSpPr>
          <p:nvPr/>
        </p:nvCxnSpPr>
        <p:spPr>
          <a:xfrm flipV="1">
            <a:off x="8586215" y="5234607"/>
            <a:ext cx="107932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BA9581-C57C-4A07-98B3-6DC7550148CD}"/>
              </a:ext>
            </a:extLst>
          </p:cNvPr>
          <p:cNvCxnSpPr>
            <a:cxnSpLocks/>
          </p:cNvCxnSpPr>
          <p:nvPr/>
        </p:nvCxnSpPr>
        <p:spPr>
          <a:xfrm flipV="1">
            <a:off x="9665247" y="2094918"/>
            <a:ext cx="0" cy="3139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CB4B55-56B5-4647-94F3-90174158073E}"/>
              </a:ext>
            </a:extLst>
          </p:cNvPr>
          <p:cNvCxnSpPr>
            <a:cxnSpLocks/>
          </p:cNvCxnSpPr>
          <p:nvPr/>
        </p:nvCxnSpPr>
        <p:spPr>
          <a:xfrm flipH="1">
            <a:off x="8177784" y="2094918"/>
            <a:ext cx="1510612" cy="5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83EF586-E334-4BD8-8096-E4030E442DFC}"/>
              </a:ext>
            </a:extLst>
          </p:cNvPr>
          <p:cNvSpPr txBox="1"/>
          <p:nvPr/>
        </p:nvSpPr>
        <p:spPr>
          <a:xfrm>
            <a:off x="7270516" y="4269179"/>
            <a:ext cx="51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501AC7-BEE9-46AC-B5B0-C8610B3B9C91}"/>
              </a:ext>
            </a:extLst>
          </p:cNvPr>
          <p:cNvSpPr txBox="1"/>
          <p:nvPr/>
        </p:nvSpPr>
        <p:spPr>
          <a:xfrm>
            <a:off x="8586215" y="4884489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5776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2664</TotalTime>
  <Words>605</Words>
  <Application>Microsoft Office PowerPoint</Application>
  <PresentationFormat>Widescreen</PresentationFormat>
  <Paragraphs>141</Paragraphs>
  <Slides>13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Bounding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Arief w2211</dc:creator>
  <cp:lastModifiedBy>Arief w2211</cp:lastModifiedBy>
  <cp:revision>111</cp:revision>
  <dcterms:created xsi:type="dcterms:W3CDTF">2019-12-08T12:48:15Z</dcterms:created>
  <dcterms:modified xsi:type="dcterms:W3CDTF">2019-12-30T03:32:45Z</dcterms:modified>
</cp:coreProperties>
</file>